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63" r:id="rId5"/>
    <p:sldId id="264" r:id="rId6"/>
    <p:sldId id="274" r:id="rId7"/>
    <p:sldId id="275" r:id="rId8"/>
    <p:sldId id="268" r:id="rId9"/>
    <p:sldId id="273" r:id="rId10"/>
    <p:sldId id="272" r:id="rId11"/>
    <p:sldId id="271" r:id="rId12"/>
    <p:sldId id="270" r:id="rId13"/>
    <p:sldId id="269" r:id="rId14"/>
    <p:sldId id="262" r:id="rId15"/>
    <p:sldId id="266" r:id="rId16"/>
    <p:sldId id="267" r:id="rId17"/>
    <p:sldId id="265" r:id="rId18"/>
    <p:sldId id="261" r:id="rId19"/>
    <p:sldId id="259" r:id="rId20"/>
    <p:sldId id="258" r:id="rId21"/>
    <p:sldId id="276" r:id="rId22"/>
    <p:sldId id="277"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l-PL" smtClean="0"/>
              <a:t>Kliknij, aby edytować styl</a:t>
            </a:r>
            <a:endParaRPr kumimoji="0" lang="en-US"/>
          </a:p>
        </p:txBody>
      </p:sp>
      <p:sp>
        <p:nvSpPr>
          <p:cNvPr id="28" name="Symbol zastępczy daty 27"/>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17" name="Symbol zastępczy stopki 16"/>
          <p:cNvSpPr>
            <a:spLocks noGrp="1"/>
          </p:cNvSpPr>
          <p:nvPr>
            <p:ph type="ftr" sz="quarter" idx="11"/>
          </p:nvPr>
        </p:nvSpPr>
        <p:spPr/>
        <p:txBody>
          <a:bodyPr/>
          <a:lstStyle/>
          <a:p>
            <a:endParaRPr lang="pl-PL" dirty="0"/>
          </a:p>
        </p:txBody>
      </p:sp>
      <p:sp>
        <p:nvSpPr>
          <p:cNvPr id="29" name="Symbol zastępczy numeru slajdu 28"/>
          <p:cNvSpPr>
            <a:spLocks noGrp="1"/>
          </p:cNvSpPr>
          <p:nvPr>
            <p:ph type="sldNum" sz="quarter" idx="12"/>
          </p:nvPr>
        </p:nvSpPr>
        <p:spPr/>
        <p:txBody>
          <a:bodyPr/>
          <a:lstStyle/>
          <a:p>
            <a:fld id="{5DCD0396-41B2-46B6-B167-D02D07295DC9}" type="slidenum">
              <a:rPr lang="pl-PL" smtClean="0"/>
              <a:t>‹#›</a:t>
            </a:fld>
            <a:endParaRPr lang="pl-PL" dirty="0"/>
          </a:p>
        </p:txBody>
      </p:sp>
      <p:sp>
        <p:nvSpPr>
          <p:cNvPr id="9" name="Podtytu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Tree>
  </p:cSld>
  <p:clrMapOvr>
    <a:masterClrMapping/>
  </p:clrMapOvr>
  <p:transition spd="slow" advTm="6000">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3">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a:xfrm>
            <a:off x="7924800" y="6416675"/>
            <a:ext cx="762000" cy="365125"/>
          </a:xfrm>
        </p:spPr>
        <p:txBody>
          <a:bodyPr/>
          <a:lstStyle/>
          <a:p>
            <a:fld id="{5DCD0396-41B2-46B6-B167-D02D07295DC9}" type="slidenum">
              <a:rPr lang="pl-PL" smtClean="0"/>
              <a:t>‹#›</a:t>
            </a:fld>
            <a:endParaRPr lang="pl-PL" dirty="0"/>
          </a:p>
        </p:txBody>
      </p:sp>
    </p:spTree>
  </p:cSld>
  <p:clrMapOvr>
    <a:overrideClrMapping bg1="dk1" tx1="lt1" bg2="dk2" tx2="lt2" accent1="accent1" accent2="accent2" accent3="accent3" accent4="accent4" accent5="accent5" accent6="accent6" hlink="hlink" folHlink="folHlink"/>
  </p:clrMapOvr>
  <p:transition spd="slow" advTm="6000">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l-PL" dirty="0"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4" name="Symbol zastępczy tekstu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ED41C2C1-688C-44CB-AF76-DB9473AACEB4}" type="datetimeFigureOut">
              <a:rPr lang="pl-PL" smtClean="0"/>
              <a:t>2020-06-18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DCD0396-41B2-46B6-B167-D02D07295DC9}" type="slidenum">
              <a:rPr lang="pl-PL" smtClean="0"/>
              <a:t>‹#›</a:t>
            </a:fld>
            <a:endParaRPr lang="pl-PL" dirty="0"/>
          </a:p>
        </p:txBody>
      </p:sp>
    </p:spTree>
  </p:cSld>
  <p:clrMapOvr>
    <a:masterClrMapping/>
  </p:clrMapOvr>
  <p:transition spd="slow" advTm="6000">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D41C2C1-688C-44CB-AF76-DB9473AACEB4}" type="datetimeFigureOut">
              <a:rPr lang="pl-PL" smtClean="0"/>
              <a:t>2020-06-18</a:t>
            </a:fld>
            <a:endParaRPr lang="pl-PL" dirty="0"/>
          </a:p>
        </p:txBody>
      </p:sp>
      <p:sp>
        <p:nvSpPr>
          <p:cNvPr id="3" name="Symbol zastępczy stopki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l-PL" dirty="0"/>
          </a:p>
        </p:txBody>
      </p:sp>
      <p:sp>
        <p:nvSpPr>
          <p:cNvPr id="23" name="Symbol zastępczy numeru slajd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CD0396-41B2-46B6-B167-D02D07295DC9}" type="slidenum">
              <a:rPr lang="pl-PL" smtClean="0"/>
              <a:t>‹#›</a:t>
            </a:fld>
            <a:endParaRPr lang="pl-PL"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advTm="6000">
    <p:randomBar dir="vert"/>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28596" y="1928802"/>
            <a:ext cx="8229600" cy="1828800"/>
          </a:xfrm>
        </p:spPr>
        <p:txBody>
          <a:bodyPr>
            <a:noAutofit/>
          </a:bodyPr>
          <a:lstStyle/>
          <a:p>
            <a:r>
              <a:rPr lang="pl-PL" sz="7200" dirty="0" smtClean="0"/>
              <a:t>Bitwa warszawska 1920</a:t>
            </a:r>
            <a:endParaRPr lang="pl-PL" sz="7200" dirty="0"/>
          </a:p>
        </p:txBody>
      </p:sp>
      <p:sp>
        <p:nvSpPr>
          <p:cNvPr id="3" name="Podtytuł 2"/>
          <p:cNvSpPr>
            <a:spLocks noGrp="1"/>
          </p:cNvSpPr>
          <p:nvPr>
            <p:ph type="subTitle" idx="1"/>
          </p:nvPr>
        </p:nvSpPr>
        <p:spPr>
          <a:xfrm>
            <a:off x="1357290" y="4786322"/>
            <a:ext cx="6400800" cy="1752600"/>
          </a:xfrm>
        </p:spPr>
        <p:txBody>
          <a:bodyPr>
            <a:normAutofit/>
          </a:bodyPr>
          <a:lstStyle/>
          <a:p>
            <a:r>
              <a:rPr lang="pl-PL" sz="4000" u="sng" dirty="0" smtClean="0"/>
              <a:t>Wojna polsko-bolszewicka</a:t>
            </a:r>
            <a:endParaRPr lang="pl-PL" sz="4000" u="sng" dirty="0"/>
          </a:p>
        </p:txBody>
      </p:sp>
    </p:spTree>
  </p:cSld>
  <p:clrMapOvr>
    <a:masterClrMapping/>
  </p:clrMapOvr>
  <p:transition spd="slow" advTm="6000">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428604"/>
            <a:ext cx="8229600" cy="1011222"/>
          </a:xfrm>
        </p:spPr>
        <p:txBody>
          <a:bodyPr>
            <a:normAutofit fontScale="90000"/>
          </a:bodyPr>
          <a:lstStyle/>
          <a:p>
            <a:r>
              <a:rPr lang="pl-PL" dirty="0" smtClean="0"/>
              <a:t>Plan operacyjny Bitwy Warszawskiej</a:t>
            </a:r>
            <a:br>
              <a:rPr lang="pl-PL" dirty="0" smtClean="0"/>
            </a:br>
            <a:endParaRPr lang="pl-PL" dirty="0"/>
          </a:p>
        </p:txBody>
      </p:sp>
      <p:sp>
        <p:nvSpPr>
          <p:cNvPr id="3" name="Symbol zastępczy zawartości 2"/>
          <p:cNvSpPr>
            <a:spLocks noGrp="1"/>
          </p:cNvSpPr>
          <p:nvPr>
            <p:ph idx="1"/>
          </p:nvPr>
        </p:nvSpPr>
        <p:spPr/>
        <p:txBody>
          <a:bodyPr/>
          <a:lstStyle/>
          <a:p>
            <a:pPr algn="just"/>
            <a:r>
              <a:rPr lang="pl-PL" dirty="0" smtClean="0"/>
              <a:t>Bitwa Warszawska rozegrana została zgodnie z planem operacyjnym, który na podstawie ogólnej koncepcji Józefa Piłsudskiego opracowali szef sztabu generalnego gen. Tadeusz Rozwadowski, płk Tadeusz Piskor i kpt. Bronisław Regulski</a:t>
            </a:r>
            <a:r>
              <a:rPr lang="pl-PL" dirty="0" smtClean="0"/>
              <a:t>.</a:t>
            </a:r>
          </a:p>
          <a:p>
            <a:pPr algn="just"/>
            <a:r>
              <a:rPr lang="pl-PL" dirty="0" smtClean="0"/>
              <a:t>Głównym celem operacji było odcięcie korpusu Gaj-Chana od armii Tuchaczewskiego i od zaplecza oraz wydanie skoncentrowanej bitwy na przedpolu Warszawy.</a:t>
            </a:r>
            <a:endParaRPr lang="pl-PL" dirty="0"/>
          </a:p>
        </p:txBody>
      </p:sp>
    </p:spTree>
  </p:cSld>
  <p:clrMapOvr>
    <a:masterClrMapping/>
  </p:clrMapOvr>
  <p:transition spd="slow" advTm="16000">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6023632"/>
          </a:xfrm>
        </p:spPr>
        <p:txBody>
          <a:bodyPr>
            <a:normAutofit fontScale="92500" lnSpcReduction="20000"/>
          </a:bodyPr>
          <a:lstStyle/>
          <a:p>
            <a:pPr algn="just"/>
            <a:r>
              <a:rPr lang="pl-PL" dirty="0" smtClean="0"/>
              <a:t>Operacja składała się z trzech skoordynowanych, choć oddzielonych faz: obrony na linii Wieprza, Wkry i Narwi - co stanowiło rodzaj działań wstępnych; rozstrzygającej ofensywy znad Wieprza (na północ, na skrzydło sił bolszewickich) oraz wyparcia Armii Czerwonej za Narew, pościgu, osaczenia i rozbicia armii Tuchaczewskiego</a:t>
            </a:r>
            <a:r>
              <a:rPr lang="pl-PL" dirty="0" smtClean="0"/>
              <a:t>.</a:t>
            </a:r>
          </a:p>
          <a:p>
            <a:pPr algn="just"/>
            <a:r>
              <a:rPr lang="pl-PL" dirty="0" smtClean="0"/>
              <a:t>W czasie polskich przygotowań do ostatecznego rozstrzygnięcia bolszewicy zbliżali się do Warszawy. Sądzili, że podda się ona w ciągu kilku godzin. Stolicę miały bezpośrednio atakować trzy armie: III, XV i XVI, natomiast IV Armia wraz z konnym korpusem Gaj-Chana maszerowała na Włocławek i Toruń z zamiarem przejścia Wisły na Kujawach, powrotu na południe i wzięcia stolicy w kleszcze od zachodu.</a:t>
            </a:r>
            <a:endParaRPr lang="pl-PL" dirty="0"/>
          </a:p>
        </p:txBody>
      </p:sp>
    </p:spTree>
  </p:cSld>
  <p:clrMapOvr>
    <a:masterClrMapping/>
  </p:clrMapOvr>
  <p:transition spd="slow" advTm="21000">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68346"/>
          </a:xfrm>
        </p:spPr>
        <p:txBody>
          <a:bodyPr>
            <a:normAutofit fontScale="90000"/>
          </a:bodyPr>
          <a:lstStyle/>
          <a:p>
            <a:r>
              <a:rPr lang="pl-PL" dirty="0" smtClean="0"/>
              <a:t>Bitwa Warszawska</a:t>
            </a:r>
            <a:br>
              <a:rPr lang="pl-PL" dirty="0" smtClean="0"/>
            </a:br>
            <a:endParaRPr lang="pl-PL" dirty="0"/>
          </a:p>
        </p:txBody>
      </p:sp>
      <p:sp>
        <p:nvSpPr>
          <p:cNvPr id="3" name="Symbol zastępczy zawartości 2"/>
          <p:cNvSpPr>
            <a:spLocks noGrp="1"/>
          </p:cNvSpPr>
          <p:nvPr>
            <p:ph idx="1"/>
          </p:nvPr>
        </p:nvSpPr>
        <p:spPr>
          <a:xfrm>
            <a:off x="457200" y="1071546"/>
            <a:ext cx="8229600" cy="5237814"/>
          </a:xfrm>
        </p:spPr>
        <p:txBody>
          <a:bodyPr>
            <a:normAutofit fontScale="92500" lnSpcReduction="20000"/>
          </a:bodyPr>
          <a:lstStyle/>
          <a:p>
            <a:pPr algn="just"/>
            <a:r>
              <a:rPr lang="pl-PL" dirty="0" smtClean="0"/>
              <a:t>Bitwa Warszawska rozpoczęła się 13 sierpnia walką o przedpole stolicy, m.in. o Radzymin, który kilkanaście razy przechodził z rąk do rąk. Ostatecznie polscy żołnierze, za cenę wielkich strat, utrzymali Radzymin i inne miejscowości, odrzucając nieprzyjaciela daleko od swoich pozycji</a:t>
            </a:r>
            <a:r>
              <a:rPr lang="pl-PL" dirty="0" smtClean="0"/>
              <a:t>.</a:t>
            </a:r>
          </a:p>
          <a:p>
            <a:pPr algn="just"/>
            <a:r>
              <a:rPr lang="pl-PL" dirty="0" smtClean="0"/>
              <a:t>14 sierpnia działania zaczepne na linii Wkry podjęła 5. Armia gen. Władysława Sikorskiego, mająca przeciw sobie siły sowieckiej IV i XV armii. W zaciekłej walce pod modlińską twierdzą wyróżniała się m.in. 18. Dywizja Piechoty gen. Franciszka Krajewskiego. Ciężkie boje, zakończone polskim sukcesem, miały miejsce również pod Pułtuskiem i Serockiem</a:t>
            </a:r>
            <a:r>
              <a:rPr lang="pl-PL" dirty="0" smtClean="0"/>
              <a:t>.</a:t>
            </a:r>
            <a:endParaRPr lang="pl-PL" dirty="0" smtClean="0"/>
          </a:p>
        </p:txBody>
      </p:sp>
    </p:spTree>
  </p:cSld>
  <p:clrMapOvr>
    <a:masterClrMapping/>
  </p:clrMapOvr>
  <p:transition spd="slow" advTm="16000">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6023632"/>
          </a:xfrm>
        </p:spPr>
        <p:txBody>
          <a:bodyPr/>
          <a:lstStyle/>
          <a:p>
            <a:pPr algn="just"/>
            <a:r>
              <a:rPr lang="pl-PL" dirty="0" smtClean="0"/>
              <a:t>16 sierpnia gen. Sikorski śmiałym atakiem zdobył Nasielsk. Mimo to inne jednostki sowieckie nie zaprzestały marszu w kierunku Brodnicy, Włocławka i Płocka</a:t>
            </a:r>
            <a:r>
              <a:rPr lang="pl-PL" dirty="0" smtClean="0"/>
              <a:t>.</a:t>
            </a:r>
          </a:p>
          <a:p>
            <a:pPr algn="just"/>
            <a:r>
              <a:rPr lang="pl-PL" dirty="0" smtClean="0"/>
              <a:t>Jednym z ważnych fragmentów Bitwy Warszawskiej było zdobycie 15 sierpnia przez kaliski 203. Pułk Ułanów sztabu 4. armii sowieckiej w Ciechanowie, a wraz z nim - kancelarii armii, magazynów i jednej z dwóch radiostacji, służących Sowietom do utrzymywania łączności z dowództwem w Mińsku.</a:t>
            </a:r>
            <a:endParaRPr lang="pl-PL" dirty="0"/>
          </a:p>
        </p:txBody>
      </p:sp>
    </p:spTree>
  </p:cSld>
  <p:clrMapOvr>
    <a:masterClrMapping/>
  </p:clrMapOvr>
  <p:transition spd="slow" advTm="16000">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5952194"/>
          </a:xfrm>
        </p:spPr>
        <p:txBody>
          <a:bodyPr>
            <a:normAutofit lnSpcReduction="10000"/>
          </a:bodyPr>
          <a:lstStyle/>
          <a:p>
            <a:pPr algn="just"/>
            <a:r>
              <a:rPr lang="pl-PL" dirty="0" smtClean="0"/>
              <a:t>Szybko podjęto decyzję o przestrojeniu polskiego nadajnika na częstotliwość sowiecką i rozpoczęciu zagłuszaniu nadajników wroga, dzięki czemu druga z sowieckich radiostacji nie mogła odebrać rozkazów. Warszawa bowiem na tej samej częstotliwości nadawała przez dwie doby bez przerwy teksty Pisma Świętego - jedyne wystarczająco obszerne teksty, które udało się szybko odnaleźć. Brak łączności praktycznie wyeliminował więc 4. Armię z bitwy o Warszawę</a:t>
            </a:r>
            <a:r>
              <a:rPr lang="pl-PL" dirty="0" smtClean="0"/>
              <a:t>.</a:t>
            </a:r>
          </a:p>
          <a:p>
            <a:pPr algn="just"/>
            <a:r>
              <a:rPr lang="pl-PL" dirty="0" smtClean="0"/>
              <a:t>Faza obronna Bitwy Warszawskiej trwała do 16 sierpnia, kiedy to, dzięki działaniom marszałka Piłsudskiego, nastąpił przełom.</a:t>
            </a:r>
            <a:endParaRPr lang="pl-PL" dirty="0"/>
          </a:p>
        </p:txBody>
      </p:sp>
    </p:spTree>
  </p:cSld>
  <p:clrMapOvr>
    <a:masterClrMapping/>
  </p:clrMapOvr>
  <p:transition spd="slow" advTm="16000">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6023632"/>
          </a:xfrm>
        </p:spPr>
        <p:txBody>
          <a:bodyPr>
            <a:normAutofit fontScale="92500"/>
          </a:bodyPr>
          <a:lstStyle/>
          <a:p>
            <a:pPr algn="just"/>
            <a:r>
              <a:rPr lang="pl-PL" dirty="0" smtClean="0"/>
              <a:t>Dowodzona przez niego tzw. grupa manewrowa, w skład której wchodziło pięć dywizji piechoty i brygada kawalerii, przełamała obronę bolszewicką w rejonie Kocka i Cycowa, a następnie zaatakowała tyły wojsk bolszewickich nacierających na Warszawę. Tuchaczewski musiał wycofać się nad Niemen. Ostateczną klęskę bolszewicy ponieśli pod Osowcem, Białymstokiem i Kolnem.</a:t>
            </a:r>
          </a:p>
          <a:p>
            <a:pPr algn="just"/>
            <a:r>
              <a:rPr lang="pl-PL" dirty="0" smtClean="0"/>
              <a:t>Według nowej koncepcji (opracowanej wraz z gen. Rozwadowskim) polska grupa uderzeniowa miała zgromadzić się nad dolnym Wieprzem, między Dęblinem a Chełmem, i wejść w skład gruntownie zreorganizowanych polskich oddziałów.</a:t>
            </a:r>
          </a:p>
          <a:p>
            <a:endParaRPr lang="pl-PL" dirty="0"/>
          </a:p>
        </p:txBody>
      </p:sp>
    </p:spTree>
  </p:cSld>
  <p:clrMapOvr>
    <a:masterClrMapping/>
  </p:clrMapOvr>
  <p:transition spd="slow" advTm="20000">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6023632"/>
          </a:xfrm>
        </p:spPr>
        <p:txBody>
          <a:bodyPr>
            <a:normAutofit fontScale="92500" lnSpcReduction="20000"/>
          </a:bodyPr>
          <a:lstStyle/>
          <a:p>
            <a:pPr algn="just"/>
            <a:r>
              <a:rPr lang="pl-PL" dirty="0" smtClean="0"/>
              <a:t>Linię obrony (liczącą ok. 800 km) Piłsudski oparł o rzeki: Orzyc-Narew-Wisła-Wieprz-Seret. Podzielił ją na trzy fronty, przydzielając dowództwo generałom, do których miał największe zaufanie: Józefowi Hallerowi (Front Północny - obrona Warszawy), Edwardowi Rydzowi-Śmigłemu</a:t>
            </a:r>
            <a:r>
              <a:rPr lang="pl-PL" u="sng" dirty="0" smtClean="0"/>
              <a:t> </a:t>
            </a:r>
            <a:r>
              <a:rPr lang="pl-PL" dirty="0" smtClean="0"/>
              <a:t>(Front Środkowy - uderzenie na armię Tuchaczewskiego) i Wacławowi Iwaszkiewiczowi (Front Południowy).</a:t>
            </a:r>
          </a:p>
          <a:p>
            <a:pPr algn="just"/>
            <a:r>
              <a:rPr lang="pl-PL" dirty="0" smtClean="0"/>
              <a:t>18 sierpnia, po starciach pod Stanisławowem, Łosicami i Sławatyczami, siły polskie znalazły się na linii Wyszków-Stanisławów-Drohiczyn-Siemiatycze-Janów Podlaski-Kodeń.</a:t>
            </a:r>
          </a:p>
          <a:p>
            <a:pPr algn="just"/>
            <a:r>
              <a:rPr lang="pl-PL" dirty="0" smtClean="0"/>
              <a:t>W tym czasie 5. Armia gen. Sikorskiego, wiążąc przeważające siły sowieckie nacierające na nią z zachodu, przeszła do natarcia w kierunku wschodnim, zdobywając Pułtusk, a następnie Serock.</a:t>
            </a:r>
          </a:p>
          <a:p>
            <a:endParaRPr lang="pl-PL" dirty="0"/>
          </a:p>
        </p:txBody>
      </p:sp>
    </p:spTree>
  </p:cSld>
  <p:clrMapOvr>
    <a:masterClrMapping/>
  </p:clrMapOvr>
  <p:transition spd="slow" advTm="23000">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357166"/>
            <a:ext cx="8229600" cy="939784"/>
          </a:xfrm>
        </p:spPr>
        <p:txBody>
          <a:bodyPr>
            <a:normAutofit fontScale="90000"/>
          </a:bodyPr>
          <a:lstStyle/>
          <a:p>
            <a:r>
              <a:rPr lang="pl-PL" dirty="0" smtClean="0"/>
              <a:t>Działania pościgowe wojsk polskich</a:t>
            </a:r>
            <a:br>
              <a:rPr lang="pl-PL" dirty="0" smtClean="0"/>
            </a:br>
            <a:endParaRPr lang="pl-PL" dirty="0"/>
          </a:p>
        </p:txBody>
      </p:sp>
      <p:sp>
        <p:nvSpPr>
          <p:cNvPr id="3" name="Symbol zastępczy zawartości 2"/>
          <p:cNvSpPr>
            <a:spLocks noGrp="1"/>
          </p:cNvSpPr>
          <p:nvPr>
            <p:ph idx="1"/>
          </p:nvPr>
        </p:nvSpPr>
        <p:spPr>
          <a:xfrm>
            <a:off x="457200" y="1357298"/>
            <a:ext cx="8229600" cy="4952062"/>
          </a:xfrm>
        </p:spPr>
        <p:txBody>
          <a:bodyPr>
            <a:normAutofit fontScale="92500" lnSpcReduction="20000"/>
          </a:bodyPr>
          <a:lstStyle/>
          <a:p>
            <a:pPr algn="just"/>
            <a:r>
              <a:rPr lang="pl-PL" dirty="0" smtClean="0"/>
              <a:t>19 sierpnia jednostki polskie na rozkaz Piłsudskiego przeszły do działań pościgowych, starając się uniemożliwić odwrót głównych sił Tuchaczewskiego, znajdujących się na północ od Warszawy.</a:t>
            </a:r>
          </a:p>
          <a:p>
            <a:pPr algn="just"/>
            <a:r>
              <a:rPr lang="pl-PL" dirty="0" smtClean="0"/>
              <a:t>21 sierpnia rozpoczęła się decydująca faza działań pościgowych: 1. dywizja piechoty z 3. Armii polskiej sforsowała Narew pod Rybakami, odcinając drogę odwrotu resztkom XVI armii sowieckiej w kierunku na Białystok, natomiast 15. dywizja piechoty z 4. Armii polskiej, po opanowaniu Wysokiego Mazowieckiego, odcięła odwrót oddziałom XV Armii sowieckiej z rejonu Ostrołęki.</a:t>
            </a:r>
          </a:p>
          <a:p>
            <a:endParaRPr lang="pl-PL" dirty="0"/>
          </a:p>
        </p:txBody>
      </p:sp>
    </p:spTree>
  </p:cSld>
  <p:clrMapOvr>
    <a:masterClrMapping/>
  </p:clrMapOvr>
  <p:transition spd="slow" advTm="16000">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5952194"/>
          </a:xfrm>
        </p:spPr>
        <p:txBody>
          <a:bodyPr>
            <a:normAutofit/>
          </a:bodyPr>
          <a:lstStyle/>
          <a:p>
            <a:pPr algn="just"/>
            <a:r>
              <a:rPr lang="pl-PL" dirty="0" smtClean="0"/>
              <a:t>Podobnie 5. Armia polska przesunęła się w kierunku Mławy. IV Armia bolszewicka, nie wiedząc o klęsce pod Warszawą, zgodnie z wytycznymi atakowała Włocławek - zamykając sobie w ten sposób drogę odwrotu</a:t>
            </a:r>
            <a:r>
              <a:rPr lang="pl-PL" dirty="0" smtClean="0"/>
              <a:t>.</a:t>
            </a:r>
            <a:endParaRPr lang="pl-PL" dirty="0" smtClean="0"/>
          </a:p>
          <a:p>
            <a:pPr algn="just"/>
            <a:r>
              <a:rPr lang="pl-PL" dirty="0" smtClean="0"/>
              <a:t>W tej sytuacji jedynym wyjściem dla oddziałów sowieckich było przekroczenie granicy Prus Wschodnich, co też zrobiły 24 sierpnia. Tam część z nich została rozbrojona.</a:t>
            </a:r>
          </a:p>
          <a:p>
            <a:pPr algn="just"/>
            <a:r>
              <a:rPr lang="pl-PL" dirty="0" smtClean="0"/>
              <a:t>25 sierpnia polskie oddziały doszły do granicy pruskiej, kończąc tym samym działania pościgowe.</a:t>
            </a:r>
            <a:endParaRPr lang="pl-PL" dirty="0"/>
          </a:p>
        </p:txBody>
      </p:sp>
    </p:spTree>
  </p:cSld>
  <p:clrMapOvr>
    <a:masterClrMapping/>
  </p:clrMapOvr>
  <p:transition spd="slow" advTm="18000">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Osiemnasta przełomowa bitwa w historii świata</a:t>
            </a:r>
            <a:br>
              <a:rPr lang="pl-PL" dirty="0" smtClean="0"/>
            </a:br>
            <a:endParaRPr lang="pl-PL" dirty="0"/>
          </a:p>
        </p:txBody>
      </p:sp>
      <p:sp>
        <p:nvSpPr>
          <p:cNvPr id="3" name="Symbol zastępczy zawartości 2"/>
          <p:cNvSpPr>
            <a:spLocks noGrp="1"/>
          </p:cNvSpPr>
          <p:nvPr>
            <p:ph idx="1"/>
          </p:nvPr>
        </p:nvSpPr>
        <p:spPr>
          <a:xfrm>
            <a:off x="457200" y="1357298"/>
            <a:ext cx="8229600" cy="4952062"/>
          </a:xfrm>
        </p:spPr>
        <p:txBody>
          <a:bodyPr>
            <a:normAutofit lnSpcReduction="10000"/>
          </a:bodyPr>
          <a:lstStyle/>
          <a:p>
            <a:pPr algn="just"/>
            <a:r>
              <a:rPr lang="pl-PL" sz="3200" dirty="0" smtClean="0"/>
              <a:t>W wyniku Bitwy Warszawskiej straty strony polskiej wyniosły: ok. 4,5 tys. zabitych, 22 tys. rannych i 10 tys. zaginionych.</a:t>
            </a:r>
          </a:p>
          <a:p>
            <a:pPr algn="just"/>
            <a:r>
              <a:rPr lang="pl-PL" sz="3200" dirty="0" smtClean="0"/>
              <a:t>Straty zadane Sowietom nie są znane. Przyjmuje się, że ok. 25 tys. żołnierzy Armii Czerwonej poległo lub było ciężko rannych, 60 tys. trafiło do polskiej niewoli, a 45 tys. zostało internowanych przez Niemców.</a:t>
            </a:r>
          </a:p>
          <a:p>
            <a:endParaRPr lang="pl-PL" dirty="0"/>
          </a:p>
        </p:txBody>
      </p:sp>
    </p:spTree>
  </p:cSld>
  <p:clrMapOvr>
    <a:masterClrMapping/>
  </p:clrMapOvr>
  <p:transition spd="slow" advTm="13000">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wojna_polsko_bolszewicka.jpg"/>
          <p:cNvPicPr>
            <a:picLocks noChangeAspect="1"/>
          </p:cNvPicPr>
          <p:nvPr/>
        </p:nvPicPr>
        <p:blipFill>
          <a:blip r:embed="rId2"/>
          <a:stretch>
            <a:fillRect/>
          </a:stretch>
        </p:blipFill>
        <p:spPr>
          <a:xfrm>
            <a:off x="500034" y="285728"/>
            <a:ext cx="8001056" cy="5191144"/>
          </a:xfrm>
          <a:prstGeom prst="rect">
            <a:avLst/>
          </a:prstGeom>
          <a:ln>
            <a:noFill/>
          </a:ln>
          <a:effectLst>
            <a:softEdge rad="112500"/>
          </a:effectLst>
        </p:spPr>
      </p:pic>
      <p:sp>
        <p:nvSpPr>
          <p:cNvPr id="5" name="pole tekstowe 4"/>
          <p:cNvSpPr txBox="1"/>
          <p:nvPr/>
        </p:nvSpPr>
        <p:spPr>
          <a:xfrm>
            <a:off x="642910" y="5643578"/>
            <a:ext cx="7358114" cy="646331"/>
          </a:xfrm>
          <a:prstGeom prst="rect">
            <a:avLst/>
          </a:prstGeom>
          <a:noFill/>
        </p:spPr>
        <p:txBody>
          <a:bodyPr wrap="square" rtlCol="0">
            <a:spAutoFit/>
          </a:bodyPr>
          <a:lstStyle/>
          <a:p>
            <a:r>
              <a:rPr lang="pl-PL" dirty="0"/>
              <a:t>Polscy żołnierze podczas walk z Armią Czerwoną w rejonie Radzymina w 1920 r.</a:t>
            </a:r>
          </a:p>
        </p:txBody>
      </p:sp>
    </p:spTree>
  </p:cSld>
  <p:clrMapOvr>
    <a:masterClrMapping/>
  </p:clrMapOvr>
  <p:transition spd="slow" advTm="6000">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5952194"/>
          </a:xfrm>
        </p:spPr>
        <p:txBody>
          <a:bodyPr>
            <a:normAutofit lnSpcReduction="10000"/>
          </a:bodyPr>
          <a:lstStyle/>
          <a:p>
            <a:pPr algn="just"/>
            <a:r>
              <a:rPr lang="pl-PL" dirty="0" smtClean="0"/>
              <a:t>Według odnalezionych w ostatnich latach i ujawnionych w sierpniu 2005 roku dokumentów Centralnego Archiwum Wojskowego, już we wrześniu 1919 roku szyfry Armii Czerwonej zostały złamane przez por. Jana Kowalewskiego. Manewr polskiej kontrofensywy udał się zatem m.in. dzięki znajomości planów i rozkazów strony rosyjskiej i umiejętności wykorzystania tej wiedzy przez polskie dowództwo</a:t>
            </a:r>
            <a:r>
              <a:rPr lang="pl-PL" dirty="0" smtClean="0"/>
              <a:t>.</a:t>
            </a:r>
          </a:p>
          <a:p>
            <a:pPr algn="just"/>
            <a:r>
              <a:rPr lang="pl-PL" dirty="0" smtClean="0"/>
              <a:t>Bitwa Warszawska została uznana za 18. przełomową bitwę w historii świata. Zadecydowała o zachowaniu niepodległości przez Polskę i zatrzymała marsz rewolucji bolszewickiej na Europę Zachodnią. </a:t>
            </a:r>
            <a:endParaRPr lang="pl-PL" dirty="0"/>
          </a:p>
        </p:txBody>
      </p:sp>
    </p:spTree>
  </p:cSld>
  <p:clrMapOvr>
    <a:masterClrMapping/>
  </p:clrMapOvr>
  <p:transition spd="slow" advTm="24000">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Ciekawostki..</a:t>
            </a:r>
            <a:endParaRPr lang="pl-PL" dirty="0"/>
          </a:p>
        </p:txBody>
      </p:sp>
      <p:sp>
        <p:nvSpPr>
          <p:cNvPr id="3" name="Symbol zastępczy zawartości 2"/>
          <p:cNvSpPr>
            <a:spLocks noGrp="1"/>
          </p:cNvSpPr>
          <p:nvPr>
            <p:ph idx="1"/>
          </p:nvPr>
        </p:nvSpPr>
        <p:spPr/>
        <p:txBody>
          <a:bodyPr/>
          <a:lstStyle/>
          <a:p>
            <a:pPr algn="just"/>
            <a:r>
              <a:rPr lang="pl-PL" dirty="0" smtClean="0">
                <a:solidFill>
                  <a:srgbClr val="002060"/>
                </a:solidFill>
              </a:rPr>
              <a:t>3 maja 1920 żołnierze Wojska Polskiego podjechali do Kijowa zdobycznym tramwajem, wzięli do niewoli oficera radzieckiego, po czym się wycofali.</a:t>
            </a:r>
          </a:p>
          <a:p>
            <a:pPr algn="just"/>
            <a:r>
              <a:rPr lang="pl-PL" dirty="0" smtClean="0">
                <a:solidFill>
                  <a:srgbClr val="002060"/>
                </a:solidFill>
              </a:rPr>
              <a:t>7 maja Armia Czerwona zaczęła pośpiesznie opuszczać miasto, a Wojsko Polskie przedefilowało jego ulicami</a:t>
            </a:r>
            <a:r>
              <a:rPr lang="pl-PL" dirty="0" smtClean="0">
                <a:solidFill>
                  <a:srgbClr val="002060"/>
                </a:solidFill>
              </a:rPr>
              <a:t>. Była </a:t>
            </a:r>
            <a:r>
              <a:rPr lang="pl-PL" dirty="0" smtClean="0">
                <a:solidFill>
                  <a:srgbClr val="002060"/>
                </a:solidFill>
              </a:rPr>
              <a:t>to piętnasta zmiana władzy w ciągu trzech lat - od upadku caratu.</a:t>
            </a:r>
          </a:p>
          <a:p>
            <a:endParaRPr lang="pl-PL" dirty="0"/>
          </a:p>
        </p:txBody>
      </p:sp>
    </p:spTree>
  </p:cSld>
  <p:clrMapOvr>
    <a:masterClrMapping/>
  </p:clrMapOvr>
  <p:transition spd="slow" advTm="14000">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928802"/>
            <a:ext cx="8229600" cy="1143000"/>
          </a:xfrm>
        </p:spPr>
        <p:txBody>
          <a:bodyPr/>
          <a:lstStyle/>
          <a:p>
            <a:r>
              <a:rPr lang="pl-PL" dirty="0" smtClean="0"/>
              <a:t>Dziękuję za uwagę </a:t>
            </a:r>
            <a:r>
              <a:rPr lang="pl-PL" dirty="0" smtClean="0">
                <a:sym typeface="Wingdings" pitchFamily="2" charset="2"/>
              </a:rPr>
              <a:t></a:t>
            </a:r>
            <a:endParaRPr lang="pl-PL" dirty="0"/>
          </a:p>
        </p:txBody>
      </p:sp>
      <p:sp>
        <p:nvSpPr>
          <p:cNvPr id="3" name="Symbol zastępczy zawartości 2"/>
          <p:cNvSpPr>
            <a:spLocks noGrp="1"/>
          </p:cNvSpPr>
          <p:nvPr>
            <p:ph idx="1"/>
          </p:nvPr>
        </p:nvSpPr>
        <p:spPr>
          <a:xfrm>
            <a:off x="457200" y="4786322"/>
            <a:ext cx="8229600" cy="1523038"/>
          </a:xfrm>
        </p:spPr>
        <p:txBody>
          <a:bodyPr>
            <a:normAutofit lnSpcReduction="10000"/>
          </a:bodyPr>
          <a:lstStyle/>
          <a:p>
            <a:pPr>
              <a:buNone/>
            </a:pPr>
            <a:endParaRPr lang="pl-PL" dirty="0" smtClean="0"/>
          </a:p>
          <a:p>
            <a:endParaRPr lang="pl-PL" dirty="0" smtClean="0"/>
          </a:p>
          <a:p>
            <a:pPr algn="r">
              <a:buNone/>
            </a:pPr>
            <a:r>
              <a:rPr lang="pl-PL" b="1" dirty="0" smtClean="0">
                <a:solidFill>
                  <a:srgbClr val="002060"/>
                </a:solidFill>
              </a:rPr>
              <a:t>Martyna Wojciechowska</a:t>
            </a:r>
            <a:endParaRPr lang="pl-PL" b="1" dirty="0">
              <a:solidFill>
                <a:srgbClr val="002060"/>
              </a:solidFill>
            </a:endParaRPr>
          </a:p>
        </p:txBody>
      </p:sp>
    </p:spTree>
  </p:cSld>
  <p:clrMapOvr>
    <a:masterClrMapping/>
  </p:clrMapOvr>
  <p:transition spd="slow" advTm="6000">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428604"/>
            <a:ext cx="8229600" cy="5857916"/>
          </a:xfrm>
        </p:spPr>
        <p:txBody>
          <a:bodyPr>
            <a:noAutofit/>
          </a:bodyPr>
          <a:lstStyle/>
          <a:p>
            <a:pPr algn="just">
              <a:buNone/>
            </a:pPr>
            <a:r>
              <a:rPr lang="pl-PL" sz="3600" b="1" dirty="0" smtClean="0"/>
              <a:t>	</a:t>
            </a:r>
            <a:r>
              <a:rPr lang="pl-PL" sz="3600" b="1" dirty="0" smtClean="0"/>
              <a:t>	W </a:t>
            </a:r>
            <a:r>
              <a:rPr lang="pl-PL" sz="3600" b="1" dirty="0" smtClean="0"/>
              <a:t>dniach 13-15 sierpnia 1920 r. </a:t>
            </a:r>
            <a:r>
              <a:rPr lang="pl-PL" sz="3600" b="1" dirty="0" smtClean="0"/>
              <a:t>na przedpolach </a:t>
            </a:r>
            <a:r>
              <a:rPr lang="pl-PL" sz="3600" b="1" dirty="0" smtClean="0"/>
              <a:t>Warszawy rozegrała się decydująca bitwa wojny polsko-bolszewickiej. Określana mianem "cudu nad Wisłą" i uznawana za 18. przełomową bitwę w historii świata zadecydowała o zachowaniu przez Polskę niepodległości i uratowaniu Europy przed bolszewizmem.</a:t>
            </a:r>
            <a:endParaRPr lang="pl-PL" sz="3600" dirty="0"/>
          </a:p>
        </p:txBody>
      </p:sp>
    </p:spTree>
  </p:cSld>
  <p:clrMapOvr>
    <a:masterClrMapping/>
  </p:clrMapOvr>
  <p:transition spd="slow" advTm="16000">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428604"/>
            <a:ext cx="8229600" cy="1143000"/>
          </a:xfrm>
        </p:spPr>
        <p:txBody>
          <a:bodyPr>
            <a:normAutofit fontScale="90000"/>
          </a:bodyPr>
          <a:lstStyle/>
          <a:p>
            <a:r>
              <a:rPr lang="pl-PL" dirty="0" smtClean="0"/>
              <a:t>Geneza i początek wojny polsko-bolszewickiej</a:t>
            </a:r>
            <a:br>
              <a:rPr lang="pl-PL" dirty="0" smtClean="0"/>
            </a:br>
            <a:endParaRPr lang="pl-PL" dirty="0"/>
          </a:p>
        </p:txBody>
      </p:sp>
      <p:sp>
        <p:nvSpPr>
          <p:cNvPr id="3" name="Symbol zastępczy zawartości 2"/>
          <p:cNvSpPr>
            <a:spLocks noGrp="1"/>
          </p:cNvSpPr>
          <p:nvPr>
            <p:ph idx="1"/>
          </p:nvPr>
        </p:nvSpPr>
        <p:spPr/>
        <p:txBody>
          <a:bodyPr>
            <a:noAutofit/>
          </a:bodyPr>
          <a:lstStyle/>
          <a:p>
            <a:pPr algn="just"/>
            <a:r>
              <a:rPr lang="pl-PL" dirty="0" smtClean="0"/>
              <a:t>Wojna polsko-bolszewicka rozpoczęła się krótko po odzyskaniu przez Polskę niepodległości. Będąca początkiem wojny Operacja "Wisła" rozpoczęta została z rozkazu </a:t>
            </a:r>
            <a:r>
              <a:rPr lang="pl-PL" u="sng" dirty="0" smtClean="0"/>
              <a:t>Lenina</a:t>
            </a:r>
            <a:r>
              <a:rPr lang="pl-PL" dirty="0" smtClean="0"/>
              <a:t> już 18 listopada 1918 roku</a:t>
            </a:r>
            <a:r>
              <a:rPr lang="pl-PL" dirty="0" smtClean="0"/>
              <a:t>.</a:t>
            </a:r>
          </a:p>
          <a:p>
            <a:pPr algn="just"/>
            <a:r>
              <a:rPr lang="pl-PL" dirty="0" smtClean="0"/>
              <a:t>Pokonanie Polski było dla Lenina celem taktycznym - głównym było udzielenie pomocy komunistom, którzy w tym samym okresie próbowali rozpocząć rewolucję w Niemczech i w krajach powstałych z rozpadu Austro-Węgier.</a:t>
            </a:r>
            <a:endParaRPr lang="pl-PL" dirty="0"/>
          </a:p>
        </p:txBody>
      </p:sp>
    </p:spTree>
  </p:cSld>
  <p:clrMapOvr>
    <a:masterClrMapping/>
  </p:clrMapOvr>
  <p:transition spd="slow" advTm="20000">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14290"/>
            <a:ext cx="8229600" cy="6095070"/>
          </a:xfrm>
        </p:spPr>
        <p:txBody>
          <a:bodyPr>
            <a:normAutofit/>
          </a:bodyPr>
          <a:lstStyle/>
          <a:p>
            <a:pPr algn="just"/>
            <a:r>
              <a:rPr lang="pl-PL" dirty="0" smtClean="0"/>
              <a:t>Walki polsko-bolszewickie trwały do października 1919 roku. Przerwały je na trzy miesiące rozmowy pokojowe, które toczyły się w Moskwie i w Mikaszewiczach na Polesiu. Rozmowy te były swoistą "zasłoną dymną", bolszewicy cały czas bowiem przygotowywali plany inwazji przeciwko Polsce. Poza tym uwolnienie części sił Armii Czerwonej pozwoliło bolszewikom zadać ciężkie straty wojskom "białego generała" Antona Denikina, a także zmusić ukraińskiego przywódcę, walczącego zarówno z Rosjanami, jak i z Polakami, Semena</a:t>
            </a:r>
            <a:r>
              <a:rPr lang="pl-PL" u="sng" dirty="0" smtClean="0"/>
              <a:t> </a:t>
            </a:r>
            <a:r>
              <a:rPr lang="pl-PL" dirty="0" smtClean="0"/>
              <a:t>Petlurę, do wycofania się na terytorium Polski.</a:t>
            </a:r>
            <a:endParaRPr lang="pl-PL" dirty="0"/>
          </a:p>
        </p:txBody>
      </p:sp>
    </p:spTree>
  </p:cSld>
  <p:clrMapOvr>
    <a:masterClrMapping/>
  </p:clrMapOvr>
  <p:transition spd="slow" advTm="20000">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357166"/>
            <a:ext cx="8229600" cy="796908"/>
          </a:xfrm>
        </p:spPr>
        <p:txBody>
          <a:bodyPr>
            <a:normAutofit fontScale="90000"/>
          </a:bodyPr>
          <a:lstStyle/>
          <a:p>
            <a:r>
              <a:rPr lang="pl-PL" dirty="0" smtClean="0"/>
              <a:t>Układ z Petlurą i zajęcie Kijowa</a:t>
            </a:r>
            <a:br>
              <a:rPr lang="pl-PL" dirty="0" smtClean="0"/>
            </a:br>
            <a:endParaRPr lang="pl-PL" dirty="0"/>
          </a:p>
        </p:txBody>
      </p:sp>
      <p:sp>
        <p:nvSpPr>
          <p:cNvPr id="3" name="Symbol zastępczy zawartości 2"/>
          <p:cNvSpPr>
            <a:spLocks noGrp="1"/>
          </p:cNvSpPr>
          <p:nvPr>
            <p:ph idx="1"/>
          </p:nvPr>
        </p:nvSpPr>
        <p:spPr>
          <a:xfrm>
            <a:off x="428596" y="1142984"/>
            <a:ext cx="8229600" cy="5429288"/>
          </a:xfrm>
        </p:spPr>
        <p:txBody>
          <a:bodyPr>
            <a:normAutofit/>
          </a:bodyPr>
          <a:lstStyle/>
          <a:p>
            <a:pPr algn="just"/>
            <a:r>
              <a:rPr lang="pl-PL" sz="3200" dirty="0" smtClean="0"/>
              <a:t>Z Petlurą rząd polski zawarł jednak porozumienie - w zamian za uznanie przez Ukrainę praw Polski do Małopolski Wschodniej (zwłaszcza do Lwowa), Polska uznała rząd Ukraińskiej Republiki Ludowej. Podpisano też wspólną konwencję wojskową</a:t>
            </a:r>
            <a:r>
              <a:rPr lang="pl-PL" sz="3200" dirty="0" smtClean="0"/>
              <a:t>.</a:t>
            </a:r>
          </a:p>
          <a:p>
            <a:pPr algn="just"/>
            <a:r>
              <a:rPr lang="pl-PL" sz="3200" dirty="0" smtClean="0"/>
              <a:t>7 maja 1920 roku siły polsko-ukraińskie wkroczyły do Kijowa.</a:t>
            </a:r>
            <a:endParaRPr lang="pl-PL" sz="3200" dirty="0"/>
          </a:p>
        </p:txBody>
      </p:sp>
    </p:spTree>
  </p:cSld>
  <p:clrMapOvr>
    <a:masterClrMapping/>
  </p:clrMapOvr>
  <p:transition spd="slow" advTm="15000">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normAutofit fontScale="90000"/>
          </a:bodyPr>
          <a:lstStyle/>
          <a:p>
            <a:r>
              <a:rPr lang="pl-PL" dirty="0" smtClean="0"/>
              <a:t>Ofensywa Tuchaczewskiego</a:t>
            </a:r>
            <a:br>
              <a:rPr lang="pl-PL" dirty="0" smtClean="0"/>
            </a:br>
            <a:endParaRPr lang="pl-PL" dirty="0"/>
          </a:p>
        </p:txBody>
      </p:sp>
      <p:sp>
        <p:nvSpPr>
          <p:cNvPr id="3" name="Symbol zastępczy zawartości 2"/>
          <p:cNvSpPr>
            <a:spLocks noGrp="1"/>
          </p:cNvSpPr>
          <p:nvPr>
            <p:ph idx="1"/>
          </p:nvPr>
        </p:nvSpPr>
        <p:spPr>
          <a:xfrm>
            <a:off x="457200" y="928670"/>
            <a:ext cx="8229600" cy="5380690"/>
          </a:xfrm>
        </p:spPr>
        <p:txBody>
          <a:bodyPr/>
          <a:lstStyle/>
          <a:p>
            <a:pPr algn="just"/>
            <a:r>
              <a:rPr lang="pl-PL" dirty="0" smtClean="0"/>
              <a:t>W tej sytuacji Armia Czerwona rozpoczęła ofensywę, dowodzoną przez Michaiła Tuchaczewskiego, jednego z najzdolniejszych dowódców sowieckich. Zdecydowany atak Tuchaczewskiego miał na celu zdobycie Warszawy, jednocześnie armia Siemiona Budionnego zaatakowała Polaków w rejonie Lwowa, a korpus kawalerii Gaj-Chana miał opanować północne Mazowsze, aby w ten sposób otoczyć i ostatecznie pokonać siły polskie.</a:t>
            </a:r>
            <a:endParaRPr lang="pl-PL" dirty="0"/>
          </a:p>
        </p:txBody>
      </p:sp>
    </p:spTree>
  </p:cSld>
  <p:clrMapOvr>
    <a:masterClrMapping/>
  </p:clrMapOvr>
  <p:transition spd="slow" advTm="20000">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28604"/>
            <a:ext cx="8229600" cy="5880756"/>
          </a:xfrm>
        </p:spPr>
        <p:txBody>
          <a:bodyPr>
            <a:noAutofit/>
          </a:bodyPr>
          <a:lstStyle/>
          <a:p>
            <a:pPr algn="just"/>
            <a:r>
              <a:rPr lang="pl-PL" sz="3200" dirty="0" smtClean="0"/>
              <a:t>Wydawało się, że stolica jest nie do obrony. Jednak w czasie, kiedy Armia Czerwona zbierała siły do ostatecznej bitwy, Polacy przegrupowali wojska</a:t>
            </a:r>
            <a:r>
              <a:rPr lang="pl-PL" sz="3200" dirty="0" smtClean="0"/>
              <a:t>.</a:t>
            </a:r>
          </a:p>
          <a:p>
            <a:pPr algn="just"/>
            <a:r>
              <a:rPr lang="pl-PL" sz="3200" dirty="0" smtClean="0"/>
              <a:t>Marszałek </a:t>
            </a:r>
            <a:r>
              <a:rPr lang="pl-PL" sz="3200" u="sng" dirty="0" smtClean="0"/>
              <a:t>Józef </a:t>
            </a:r>
            <a:r>
              <a:rPr lang="pl-PL" sz="3200" dirty="0" smtClean="0"/>
              <a:t>Piłsudski już w pierwszej połowie lipca planował doprowadzenie do wielkiej bitwy. Początkowo zamierzał zatrzymać odwrót polskiej armii na linii Narwi i Bugu. Jednak szybszy i bardziej dramatyczny odwrót polskich wojsk wymuszał wybranie nowej lokalizacji.</a:t>
            </a:r>
            <a:endParaRPr lang="pl-PL" sz="3200" dirty="0"/>
          </a:p>
        </p:txBody>
      </p:sp>
    </p:spTree>
  </p:cSld>
  <p:clrMapOvr>
    <a:masterClrMapping/>
  </p:clrMapOvr>
  <p:transition spd="slow" advTm="18000">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pilsudski-bitwa-warszawska-1920.jpg"/>
          <p:cNvPicPr>
            <a:picLocks noChangeAspect="1"/>
          </p:cNvPicPr>
          <p:nvPr/>
        </p:nvPicPr>
        <p:blipFill>
          <a:blip r:embed="rId2"/>
          <a:stretch>
            <a:fillRect/>
          </a:stretch>
        </p:blipFill>
        <p:spPr>
          <a:xfrm>
            <a:off x="285720" y="500042"/>
            <a:ext cx="8494894" cy="4857784"/>
          </a:xfrm>
          <a:prstGeom prst="rect">
            <a:avLst/>
          </a:prstGeom>
          <a:ln>
            <a:noFill/>
          </a:ln>
          <a:effectLst>
            <a:softEdge rad="112500"/>
          </a:effectLst>
        </p:spPr>
      </p:pic>
      <p:sp>
        <p:nvSpPr>
          <p:cNvPr id="6" name="pole tekstowe 5"/>
          <p:cNvSpPr txBox="1"/>
          <p:nvPr/>
        </p:nvSpPr>
        <p:spPr>
          <a:xfrm>
            <a:off x="714348" y="5857892"/>
            <a:ext cx="7643866" cy="369332"/>
          </a:xfrm>
          <a:prstGeom prst="rect">
            <a:avLst/>
          </a:prstGeom>
          <a:noFill/>
        </p:spPr>
        <p:txBody>
          <a:bodyPr wrap="square" rtlCol="0">
            <a:spAutoFit/>
          </a:bodyPr>
          <a:lstStyle/>
          <a:p>
            <a:r>
              <a:rPr lang="pl-PL" dirty="0" smtClean="0"/>
              <a:t>Józef Piłsudski podczas Bitwy warszawskiej 1920</a:t>
            </a:r>
            <a:endParaRPr lang="pl-PL" dirty="0"/>
          </a:p>
        </p:txBody>
      </p:sp>
    </p:spTree>
  </p:cSld>
  <p:clrMapOvr>
    <a:masterClrMapping/>
  </p:clrMapOvr>
  <p:transition spd="slow" advTm="6000">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erzchołek">
  <a:themeElements>
    <a:clrScheme name="Wierzchołek">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Wierzchołek">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ierzchołek">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1256</TotalTime>
  <Words>1102</Words>
  <Application>Microsoft Office PowerPoint</Application>
  <PresentationFormat>Pokaz na ekranie (4:3)</PresentationFormat>
  <Paragraphs>51</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Wierzchołek</vt:lpstr>
      <vt:lpstr>Bitwa warszawska 1920</vt:lpstr>
      <vt:lpstr>Slajd 2</vt:lpstr>
      <vt:lpstr>Slajd 3</vt:lpstr>
      <vt:lpstr>Geneza i początek wojny polsko-bolszewickiej </vt:lpstr>
      <vt:lpstr>Slajd 5</vt:lpstr>
      <vt:lpstr>Układ z Petlurą i zajęcie Kijowa </vt:lpstr>
      <vt:lpstr>Ofensywa Tuchaczewskiego </vt:lpstr>
      <vt:lpstr>Slajd 8</vt:lpstr>
      <vt:lpstr>Slajd 9</vt:lpstr>
      <vt:lpstr>Plan operacyjny Bitwy Warszawskiej </vt:lpstr>
      <vt:lpstr>Slajd 11</vt:lpstr>
      <vt:lpstr>Bitwa Warszawska </vt:lpstr>
      <vt:lpstr>Slajd 13</vt:lpstr>
      <vt:lpstr>Slajd 14</vt:lpstr>
      <vt:lpstr>Slajd 15</vt:lpstr>
      <vt:lpstr>Slajd 16</vt:lpstr>
      <vt:lpstr>Działania pościgowe wojsk polskich </vt:lpstr>
      <vt:lpstr>Slajd 18</vt:lpstr>
      <vt:lpstr>Osiemnasta przełomowa bitwa w historii świata </vt:lpstr>
      <vt:lpstr>Slajd 20</vt:lpstr>
      <vt:lpstr>Ciekawostki..</vt:lpstr>
      <vt:lpstr>Dziękuję za uwagę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1</dc:creator>
  <cp:lastModifiedBy>1</cp:lastModifiedBy>
  <cp:revision>14</cp:revision>
  <dcterms:created xsi:type="dcterms:W3CDTF">2020-06-18T18:50:59Z</dcterms:created>
  <dcterms:modified xsi:type="dcterms:W3CDTF">2020-06-19T15:47:15Z</dcterms:modified>
</cp:coreProperties>
</file>